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notesMasterIdLst>
    <p:notesMasterId r:id="rId10"/>
  </p:notesMasterIdLst>
  <p:sldIdLst>
    <p:sldId id="257" r:id="rId2"/>
    <p:sldId id="324" r:id="rId3"/>
    <p:sldId id="270" r:id="rId4"/>
    <p:sldId id="325" r:id="rId5"/>
    <p:sldId id="326" r:id="rId6"/>
    <p:sldId id="309" r:id="rId7"/>
    <p:sldId id="322" r:id="rId8"/>
    <p:sldId id="327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FF"/>
    <a:srgbClr val="BFAF4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272" autoAdjust="0"/>
    <p:restoredTop sz="98415" autoAdjust="0"/>
  </p:normalViewPr>
  <p:slideViewPr>
    <p:cSldViewPr>
      <p:cViewPr>
        <p:scale>
          <a:sx n="78" d="100"/>
          <a:sy n="78" d="100"/>
        </p:scale>
        <p:origin x="-2574" y="-89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14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65325A8-67C4-4AC4-8125-FC13F70BBF83}" type="datetimeFigureOut">
              <a:rPr lang="ru-RU" smtClean="0"/>
              <a:pPr/>
              <a:t>29.11.2018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06554D3-8280-4A5F-90D2-CB674B567B1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397700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6554D3-8280-4A5F-90D2-CB674B567B15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6554D3-8280-4A5F-90D2-CB674B567B15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6554D3-8280-4A5F-90D2-CB674B567B15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DE9C41-49DC-492C-9702-11DF56F12413}" type="datetimeFigureOut">
              <a:rPr lang="ru-RU" smtClean="0"/>
              <a:pPr/>
              <a:t>29.11.2018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D8C17F-3F95-4AA0-A063-9A932092362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push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DE9C41-49DC-492C-9702-11DF56F12413}" type="datetimeFigureOut">
              <a:rPr lang="ru-RU" smtClean="0"/>
              <a:pPr/>
              <a:t>29.11.2018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D8C17F-3F95-4AA0-A063-9A932092362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DE9C41-49DC-492C-9702-11DF56F12413}" type="datetimeFigureOut">
              <a:rPr lang="ru-RU" smtClean="0"/>
              <a:pPr/>
              <a:t>29.11.2018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D8C17F-3F95-4AA0-A063-9A932092362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DE9C41-49DC-492C-9702-11DF56F12413}" type="datetimeFigureOut">
              <a:rPr lang="ru-RU" smtClean="0"/>
              <a:pPr/>
              <a:t>29.11.2018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D8C17F-3F95-4AA0-A063-9A932092362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DE9C41-49DC-492C-9702-11DF56F12413}" type="datetimeFigureOut">
              <a:rPr lang="ru-RU" smtClean="0"/>
              <a:pPr/>
              <a:t>29.11.2018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D8C17F-3F95-4AA0-A063-9A932092362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push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DE9C41-49DC-492C-9702-11DF56F12413}" type="datetimeFigureOut">
              <a:rPr lang="ru-RU" smtClean="0"/>
              <a:pPr/>
              <a:t>29.11.2018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D8C17F-3F95-4AA0-A063-9A932092362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DE9C41-49DC-492C-9702-11DF56F12413}" type="datetimeFigureOut">
              <a:rPr lang="ru-RU" smtClean="0"/>
              <a:pPr/>
              <a:t>29.11.2018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D8C17F-3F95-4AA0-A063-9A932092362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DE9C41-49DC-492C-9702-11DF56F12413}" type="datetimeFigureOut">
              <a:rPr lang="ru-RU" smtClean="0"/>
              <a:pPr/>
              <a:t>29.11.2018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D8C17F-3F95-4AA0-A063-9A932092362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DE9C41-49DC-492C-9702-11DF56F12413}" type="datetimeFigureOut">
              <a:rPr lang="ru-RU" smtClean="0"/>
              <a:pPr/>
              <a:t>29.11.2018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D8C17F-3F95-4AA0-A063-9A932092362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DE9C41-49DC-492C-9702-11DF56F12413}" type="datetimeFigureOut">
              <a:rPr lang="ru-RU" smtClean="0"/>
              <a:pPr/>
              <a:t>29.11.2018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D8C17F-3F95-4AA0-A063-9A932092362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DE9C41-49DC-492C-9702-11DF56F12413}" type="datetimeFigureOut">
              <a:rPr lang="ru-RU" smtClean="0"/>
              <a:pPr/>
              <a:t>29.11.2018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DBD8C17F-3F95-4AA0-A063-9A932092362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8DE9C41-49DC-492C-9702-11DF56F12413}" type="datetimeFigureOut">
              <a:rPr lang="ru-RU" smtClean="0"/>
              <a:pPr/>
              <a:t>29.11.2018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DBD8C17F-3F95-4AA0-A063-9A9320923624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ransition>
    <p:push/>
  </p:transition>
  <p:timing>
    <p:tnLst>
      <p:par>
        <p:cTn id="1" dur="indefinite" restart="never" nodeType="tmRoot"/>
      </p:par>
    </p:tnLst>
  </p:timing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13" Type="http://schemas.openxmlformats.org/officeDocument/2006/relationships/image" Target="../media/image16.jpeg"/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12" Type="http://schemas.openxmlformats.org/officeDocument/2006/relationships/image" Target="../media/image15.jpe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11" Type="http://schemas.openxmlformats.org/officeDocument/2006/relationships/image" Target="../media/image14.jpeg"/><Relationship Id="rId5" Type="http://schemas.openxmlformats.org/officeDocument/2006/relationships/image" Target="../media/image8.jpeg"/><Relationship Id="rId15" Type="http://schemas.openxmlformats.org/officeDocument/2006/relationships/image" Target="../media/image18.jpeg"/><Relationship Id="rId10" Type="http://schemas.openxmlformats.org/officeDocument/2006/relationships/image" Target="../media/image13.jpeg"/><Relationship Id="rId4" Type="http://schemas.openxmlformats.org/officeDocument/2006/relationships/image" Target="../media/image7.jpeg"/><Relationship Id="rId9" Type="http://schemas.openxmlformats.org/officeDocument/2006/relationships/image" Target="../media/image12.jpeg"/><Relationship Id="rId14" Type="http://schemas.openxmlformats.org/officeDocument/2006/relationships/image" Target="../media/image17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eg"/><Relationship Id="rId3" Type="http://schemas.openxmlformats.org/officeDocument/2006/relationships/image" Target="../media/image20.jpeg"/><Relationship Id="rId7" Type="http://schemas.openxmlformats.org/officeDocument/2006/relationships/image" Target="../media/image2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eg"/><Relationship Id="rId11" Type="http://schemas.openxmlformats.org/officeDocument/2006/relationships/image" Target="../media/image28.jpeg"/><Relationship Id="rId5" Type="http://schemas.openxmlformats.org/officeDocument/2006/relationships/image" Target="../media/image22.jpeg"/><Relationship Id="rId10" Type="http://schemas.openxmlformats.org/officeDocument/2006/relationships/image" Target="../media/image27.jpeg"/><Relationship Id="rId4" Type="http://schemas.openxmlformats.org/officeDocument/2006/relationships/image" Target="../media/image21.jpeg"/><Relationship Id="rId9" Type="http://schemas.openxmlformats.org/officeDocument/2006/relationships/image" Target="../media/image2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7" Type="http://schemas.openxmlformats.org/officeDocument/2006/relationships/image" Target="../media/image36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jpeg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gi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179512" y="620689"/>
            <a:ext cx="8784976" cy="138499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800" b="1" spc="50" dirty="0" smtClean="0">
                <a:ln w="11430"/>
                <a:solidFill>
                  <a:schemeClr val="accent1">
                    <a:lumMod val="75000"/>
                  </a:schemeClr>
                </a:solidFill>
                <a:latin typeface="Monotype Corsiva" pitchFamily="66" charset="0"/>
              </a:rPr>
              <a:t>Государственное автономное учреждение здравоохранения</a:t>
            </a:r>
          </a:p>
          <a:p>
            <a:pPr algn="ctr"/>
            <a:r>
              <a:rPr lang="ru-RU" sz="2800" b="1" spc="50" dirty="0" smtClean="0">
                <a:ln w="11430"/>
                <a:solidFill>
                  <a:schemeClr val="accent1">
                    <a:lumMod val="75000"/>
                  </a:schemeClr>
                </a:solidFill>
                <a:latin typeface="Monotype Corsiva" pitchFamily="66" charset="0"/>
              </a:rPr>
              <a:t>Архангельской области</a:t>
            </a:r>
          </a:p>
          <a:p>
            <a:pPr algn="ctr"/>
            <a:r>
              <a:rPr lang="ru-RU" sz="2800" b="1" spc="50" dirty="0" smtClean="0">
                <a:ln w="11430"/>
                <a:solidFill>
                  <a:schemeClr val="accent1">
                    <a:lumMod val="75000"/>
                  </a:schemeClr>
                </a:solidFill>
                <a:latin typeface="Monotype Corsiva" pitchFamily="66" charset="0"/>
              </a:rPr>
              <a:t>«</a:t>
            </a:r>
            <a:r>
              <a:rPr lang="ru-RU" sz="2800" b="1" spc="50" dirty="0" err="1" smtClean="0">
                <a:ln w="11430"/>
                <a:solidFill>
                  <a:schemeClr val="accent1">
                    <a:lumMod val="75000"/>
                  </a:schemeClr>
                </a:solidFill>
                <a:latin typeface="Monotype Corsiva" pitchFamily="66" charset="0"/>
              </a:rPr>
              <a:t>Коряжемская</a:t>
            </a:r>
            <a:r>
              <a:rPr lang="ru-RU" sz="2800" b="1" spc="50" dirty="0" smtClean="0">
                <a:ln w="11430"/>
                <a:solidFill>
                  <a:schemeClr val="accent1">
                    <a:lumMod val="75000"/>
                  </a:schemeClr>
                </a:solidFill>
                <a:latin typeface="Monotype Corsiva" pitchFamily="66" charset="0"/>
              </a:rPr>
              <a:t> стоматологическая поликлиника» </a:t>
            </a:r>
            <a:endParaRPr lang="ru-RU" sz="2800" b="1" spc="50" dirty="0">
              <a:ln w="11430"/>
              <a:solidFill>
                <a:schemeClr val="accent1">
                  <a:lumMod val="75000"/>
                </a:schemeClr>
              </a:solidFill>
              <a:latin typeface="Monotype Corsiva" pitchFamily="66" charset="0"/>
            </a:endParaRPr>
          </a:p>
        </p:txBody>
      </p:sp>
      <p:sp>
        <p:nvSpPr>
          <p:cNvPr id="16" name="Содержимое 15"/>
          <p:cNvSpPr>
            <a:spLocks noGrp="1"/>
          </p:cNvSpPr>
          <p:nvPr>
            <p:ph sz="half" idx="1"/>
          </p:nvPr>
        </p:nvSpPr>
        <p:spPr>
          <a:xfrm>
            <a:off x="6444208" y="2060848"/>
            <a:ext cx="2699792" cy="4608512"/>
          </a:xfrm>
        </p:spPr>
        <p:txBody>
          <a:bodyPr>
            <a:normAutofit/>
          </a:bodyPr>
          <a:lstStyle/>
          <a:p>
            <a:pPr>
              <a:buNone/>
            </a:pPr>
            <a:endParaRPr lang="en-US" sz="1800" u="sng" dirty="0" smtClean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1800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Контактная информация:</a:t>
            </a:r>
          </a:p>
          <a:p>
            <a:pPr>
              <a:buNone/>
            </a:pPr>
            <a:r>
              <a:rPr lang="ru-RU" sz="18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Адрес: Архангельская область, г.Коряжма, пр.Ленина, 43А.</a:t>
            </a:r>
          </a:p>
          <a:p>
            <a:pPr>
              <a:buNone/>
            </a:pPr>
            <a:r>
              <a:rPr lang="ru-RU" sz="18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Тел./факс:</a:t>
            </a:r>
            <a:r>
              <a:rPr lang="ru-RU" sz="18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(81850)3-37-88</a:t>
            </a:r>
          </a:p>
          <a:p>
            <a:pPr>
              <a:buNone/>
            </a:pPr>
            <a:r>
              <a:rPr lang="en-US" sz="18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E-mail</a:t>
            </a:r>
            <a:r>
              <a:rPr lang="ru-RU" sz="18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: </a:t>
            </a:r>
            <a:r>
              <a:rPr lang="en-US" sz="1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stomkor@yandex.ru</a:t>
            </a:r>
          </a:p>
          <a:p>
            <a:pPr>
              <a:buNone/>
            </a:pPr>
            <a:r>
              <a:rPr lang="ru-RU" sz="18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Официальный сайт:</a:t>
            </a:r>
          </a:p>
          <a:p>
            <a:pPr>
              <a:buNone/>
            </a:pPr>
            <a:r>
              <a:rPr lang="en-US" sz="1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www.korstom.ru</a:t>
            </a:r>
            <a:endParaRPr lang="ru-RU" sz="1800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  <a:sym typeface="Wingdings" pitchFamily="2" charset="2"/>
            </a:endParaRPr>
          </a:p>
          <a:p>
            <a:pPr algn="ctr">
              <a:buNone/>
            </a:pPr>
            <a:endParaRPr lang="ru-RU" sz="1800" dirty="0" smtClean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  <a:sym typeface="Wingdings" pitchFamily="2" charset="2"/>
            </a:endParaRPr>
          </a:p>
          <a:p>
            <a:pPr algn="ctr">
              <a:buNone/>
            </a:pPr>
            <a:r>
              <a:rPr lang="ru-RU" sz="1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Главный врач –</a:t>
            </a:r>
          </a:p>
          <a:p>
            <a:pPr algn="ctr">
              <a:buNone/>
            </a:pPr>
            <a:r>
              <a:rPr lang="ru-RU" sz="1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Коцюба </a:t>
            </a:r>
          </a:p>
          <a:p>
            <a:pPr algn="ctr">
              <a:buNone/>
            </a:pPr>
            <a:r>
              <a:rPr lang="ru-RU" sz="1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Елена Николаевна</a:t>
            </a:r>
            <a:endParaRPr lang="en-US" sz="18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  <a:sym typeface="Wingdings" pitchFamily="2" charset="2"/>
            </a:endParaRPr>
          </a:p>
          <a:p>
            <a:pPr>
              <a:buNone/>
            </a:pPr>
            <a:endParaRPr lang="en-US" sz="1800" dirty="0" smtClean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  <a:sym typeface="Wingdings" pitchFamily="2" charset="2"/>
            </a:endParaRPr>
          </a:p>
          <a:p>
            <a:pPr>
              <a:buNone/>
            </a:pPr>
            <a:endParaRPr lang="ru-RU" sz="1800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Текст 16"/>
          <p:cNvSpPr>
            <a:spLocks noGrp="1"/>
          </p:cNvSpPr>
          <p:nvPr>
            <p:ph type="body" idx="2"/>
          </p:nvPr>
        </p:nvSpPr>
        <p:spPr>
          <a:xfrm>
            <a:off x="0" y="1988840"/>
            <a:ext cx="6372200" cy="486916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8" name="Picture 8" descr="D:\Мои документы\фото\P924039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996648"/>
            <a:ext cx="6480720" cy="4861352"/>
          </a:xfrm>
          <a:prstGeom prst="rect">
            <a:avLst/>
          </a:prstGeom>
          <a:noFill/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179512" y="620689"/>
            <a:ext cx="8784976" cy="138499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800" b="1" spc="50" dirty="0" smtClean="0">
                <a:ln w="11430"/>
                <a:solidFill>
                  <a:schemeClr val="accent1">
                    <a:lumMod val="75000"/>
                  </a:schemeClr>
                </a:solidFill>
                <a:latin typeface="Monotype Corsiva" pitchFamily="66" charset="0"/>
              </a:rPr>
              <a:t>государственное автономное учреждение здравоохранения</a:t>
            </a:r>
          </a:p>
          <a:p>
            <a:pPr algn="ctr"/>
            <a:r>
              <a:rPr lang="ru-RU" sz="2800" b="1" spc="50" dirty="0" smtClean="0">
                <a:ln w="11430"/>
                <a:solidFill>
                  <a:schemeClr val="accent1">
                    <a:lumMod val="75000"/>
                  </a:schemeClr>
                </a:solidFill>
                <a:latin typeface="Monotype Corsiva" pitchFamily="66" charset="0"/>
              </a:rPr>
              <a:t>Архангельской области</a:t>
            </a:r>
          </a:p>
          <a:p>
            <a:pPr algn="ctr"/>
            <a:r>
              <a:rPr lang="ru-RU" sz="2800" b="1" spc="50" dirty="0" smtClean="0">
                <a:ln w="11430"/>
                <a:solidFill>
                  <a:schemeClr val="accent1">
                    <a:lumMod val="75000"/>
                  </a:schemeClr>
                </a:solidFill>
                <a:latin typeface="Monotype Corsiva" pitchFamily="66" charset="0"/>
              </a:rPr>
              <a:t>«</a:t>
            </a:r>
            <a:r>
              <a:rPr lang="ru-RU" sz="2800" b="1" spc="50" dirty="0" err="1" smtClean="0">
                <a:ln w="11430"/>
                <a:solidFill>
                  <a:schemeClr val="accent1">
                    <a:lumMod val="75000"/>
                  </a:schemeClr>
                </a:solidFill>
                <a:latin typeface="Monotype Corsiva" pitchFamily="66" charset="0"/>
              </a:rPr>
              <a:t>Коряжемская</a:t>
            </a:r>
            <a:r>
              <a:rPr lang="ru-RU" sz="2800" b="1" spc="50" dirty="0" smtClean="0">
                <a:ln w="11430"/>
                <a:solidFill>
                  <a:schemeClr val="accent1">
                    <a:lumMod val="75000"/>
                  </a:schemeClr>
                </a:solidFill>
                <a:latin typeface="Monotype Corsiva" pitchFamily="66" charset="0"/>
              </a:rPr>
              <a:t> стоматологическая поликлиника» </a:t>
            </a:r>
            <a:endParaRPr lang="ru-RU" sz="2800" b="1" spc="50" dirty="0">
              <a:ln w="11430"/>
              <a:solidFill>
                <a:schemeClr val="accent1">
                  <a:lumMod val="75000"/>
                </a:schemeClr>
              </a:solidFill>
              <a:latin typeface="Monotype Corsiva" pitchFamily="66" charset="0"/>
            </a:endParaRPr>
          </a:p>
        </p:txBody>
      </p:sp>
      <p:sp>
        <p:nvSpPr>
          <p:cNvPr id="16" name="Содержимое 15"/>
          <p:cNvSpPr>
            <a:spLocks noGrp="1"/>
          </p:cNvSpPr>
          <p:nvPr>
            <p:ph sz="half" idx="1"/>
          </p:nvPr>
        </p:nvSpPr>
        <p:spPr>
          <a:xfrm>
            <a:off x="6444208" y="2060848"/>
            <a:ext cx="2699792" cy="4608512"/>
          </a:xfrm>
        </p:spPr>
        <p:txBody>
          <a:bodyPr>
            <a:normAutofit lnSpcReduction="10000"/>
          </a:bodyPr>
          <a:lstStyle/>
          <a:p>
            <a:pPr>
              <a:buNone/>
            </a:pPr>
            <a:endParaRPr lang="en-US" sz="1800" u="sng" dirty="0" smtClean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180000" algn="just">
              <a:lnSpc>
                <a:spcPct val="110000"/>
              </a:lnSpc>
              <a:spcBef>
                <a:spcPts val="0"/>
              </a:spcBef>
              <a:buNone/>
            </a:pPr>
            <a:r>
              <a:rPr lang="ru-RU" sz="1600" b="1" dirty="0" err="1" smtClean="0">
                <a:solidFill>
                  <a:srgbClr val="FF0000"/>
                </a:solidFill>
              </a:rPr>
              <a:t>Коря́жма</a:t>
            </a:r>
            <a:r>
              <a:rPr lang="ru-RU" sz="1600" dirty="0" smtClean="0">
                <a:solidFill>
                  <a:srgbClr val="FF0000"/>
                </a:solidFill>
              </a:rPr>
              <a:t> </a:t>
            </a:r>
            <a:r>
              <a:rPr lang="ru-RU" sz="1600" dirty="0" smtClean="0">
                <a:solidFill>
                  <a:srgbClr val="0070C0"/>
                </a:solidFill>
              </a:rPr>
              <a:t>— город и одноимённый городской округ в Архангельской области Российской Федерации.</a:t>
            </a:r>
          </a:p>
          <a:p>
            <a:pPr marL="0" indent="180000" algn="just">
              <a:lnSpc>
                <a:spcPct val="110000"/>
              </a:lnSpc>
              <a:spcBef>
                <a:spcPts val="0"/>
              </a:spcBef>
              <a:buNone/>
            </a:pPr>
            <a:r>
              <a:rPr lang="ru-RU" sz="1600" dirty="0" smtClean="0">
                <a:solidFill>
                  <a:srgbClr val="0070C0"/>
                </a:solidFill>
              </a:rPr>
              <a:t>Город расположен на левом берегу реки </a:t>
            </a:r>
            <a:r>
              <a:rPr lang="ru-RU" sz="1600" dirty="0" err="1" smtClean="0">
                <a:solidFill>
                  <a:srgbClr val="0070C0"/>
                </a:solidFill>
              </a:rPr>
              <a:t>Вычегда</a:t>
            </a:r>
            <a:r>
              <a:rPr lang="ru-RU" sz="1600" dirty="0" smtClean="0">
                <a:solidFill>
                  <a:srgbClr val="0070C0"/>
                </a:solidFill>
              </a:rPr>
              <a:t>, в 635 км от Архангельска.</a:t>
            </a:r>
          </a:p>
          <a:p>
            <a:pPr marL="0" indent="180000" algn="just">
              <a:lnSpc>
                <a:spcPct val="110000"/>
              </a:lnSpc>
              <a:spcBef>
                <a:spcPts val="0"/>
              </a:spcBef>
              <a:buNone/>
            </a:pPr>
            <a:r>
              <a:rPr lang="ru-RU" sz="1600" dirty="0" smtClean="0">
                <a:solidFill>
                  <a:srgbClr val="0070C0"/>
                </a:solidFill>
              </a:rPr>
              <a:t>Датой основания Коряжмы принято считать — 1535 год, который указан в летописи города</a:t>
            </a:r>
          </a:p>
          <a:p>
            <a:pPr marL="0" indent="180000" algn="just">
              <a:lnSpc>
                <a:spcPct val="110000"/>
              </a:lnSpc>
              <a:spcBef>
                <a:spcPts val="0"/>
              </a:spcBef>
              <a:buNone/>
            </a:pPr>
            <a:r>
              <a:rPr lang="ru-RU" sz="16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Доехать до Коряжмы можно железнодорожным транспортом, самолетом и автотранспортом</a:t>
            </a:r>
            <a:endParaRPr lang="en-US" sz="1600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  <a:sym typeface="Wingdings" pitchFamily="2" charset="2"/>
            </a:endParaRPr>
          </a:p>
          <a:p>
            <a:pPr marL="0" indent="180000" algn="just">
              <a:lnSpc>
                <a:spcPct val="110000"/>
              </a:lnSpc>
              <a:spcBef>
                <a:spcPts val="0"/>
              </a:spcBef>
              <a:buNone/>
            </a:pPr>
            <a:endParaRPr lang="ru-RU" sz="1800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Текст 16"/>
          <p:cNvSpPr>
            <a:spLocks noGrp="1"/>
          </p:cNvSpPr>
          <p:nvPr>
            <p:ph type="body" idx="2"/>
          </p:nvPr>
        </p:nvSpPr>
        <p:spPr>
          <a:xfrm>
            <a:off x="0" y="1988840"/>
            <a:ext cx="6372200" cy="486916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7" name="Рисунок 6" descr="карта 1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928802"/>
            <a:ext cx="6429388" cy="4929198"/>
          </a:xfrm>
          <a:prstGeom prst="rect">
            <a:avLst/>
          </a:prstGeom>
          <a:noFill/>
        </p:spPr>
      </p:pic>
      <p:pic>
        <p:nvPicPr>
          <p:cNvPr id="8" name="Рисунок 7" descr="герб.pn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01024" y="1000108"/>
            <a:ext cx="1000132" cy="1285884"/>
          </a:xfrm>
          <a:prstGeom prst="rect">
            <a:avLst/>
          </a:prstGeom>
          <a:noFill/>
        </p:spPr>
      </p:pic>
      <p:sp>
        <p:nvSpPr>
          <p:cNvPr id="9" name="Кольцо 8"/>
          <p:cNvSpPr/>
          <p:nvPr/>
        </p:nvSpPr>
        <p:spPr>
          <a:xfrm>
            <a:off x="4786314" y="6000768"/>
            <a:ext cx="857256" cy="500066"/>
          </a:xfrm>
          <a:prstGeom prst="donu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10" name="Picture 3" descr="C:\Documents and Settings\ОТ\Рабочий стол\презентация стоматологии\коряжма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071934" y="4429132"/>
            <a:ext cx="2304240" cy="1428760"/>
          </a:xfrm>
          <a:prstGeom prst="rect">
            <a:avLst/>
          </a:prstGeom>
          <a:noFill/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16" y="1785926"/>
            <a:ext cx="2285984" cy="3143272"/>
          </a:xfrm>
        </p:spPr>
        <p:txBody>
          <a:bodyPr anchor="t">
            <a:noAutofit/>
          </a:bodyPr>
          <a:lstStyle/>
          <a:p>
            <a:pPr indent="180000" algn="ctr"/>
            <a:r>
              <a:rPr lang="ru-RU" sz="1500" dirty="0" smtClean="0">
                <a:solidFill>
                  <a:srgbClr val="0070C0"/>
                </a:solidFill>
              </a:rPr>
              <a:t>Градообразующим предприятием в г.Коряжме  является целлюлозно-бумажный комбинат ОАО "Группа "Илим».</a:t>
            </a:r>
            <a:br>
              <a:rPr lang="ru-RU" sz="1500" dirty="0" smtClean="0">
                <a:solidFill>
                  <a:srgbClr val="0070C0"/>
                </a:solidFill>
              </a:rPr>
            </a:br>
            <a:r>
              <a:rPr lang="ru-RU" sz="1500" dirty="0" smtClean="0">
                <a:solidFill>
                  <a:srgbClr val="0070C0"/>
                </a:solidFill>
              </a:rPr>
              <a:t>В городе имеется</a:t>
            </a:r>
            <a:br>
              <a:rPr lang="ru-RU" sz="1500" dirty="0" smtClean="0">
                <a:solidFill>
                  <a:srgbClr val="0070C0"/>
                </a:solidFill>
              </a:rPr>
            </a:br>
            <a:r>
              <a:rPr lang="ru-RU" sz="1500" dirty="0" smtClean="0">
                <a:solidFill>
                  <a:srgbClr val="0070C0"/>
                </a:solidFill>
              </a:rPr>
              <a:t> 7 муниципальных общеобразовательных средних школ, 17 дошкольных образовательных учреждений, школа искусств , спорткомплекс и стадион </a:t>
            </a:r>
            <a:endParaRPr lang="ru-RU" sz="15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Documents and Settings\ОТ\Рабочий стол\презентация стоматологии\52736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45" y="214291"/>
            <a:ext cx="1928826" cy="1516486"/>
          </a:xfrm>
          <a:prstGeom prst="rect">
            <a:avLst/>
          </a:prstGeom>
          <a:noFill/>
        </p:spPr>
      </p:pic>
      <p:pic>
        <p:nvPicPr>
          <p:cNvPr id="1028" name="Picture 4" descr="C:\Documents and Settings\ОТ\Рабочий стол\презентация стоматологии\x_e09e201d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643702" y="214290"/>
            <a:ext cx="2286016" cy="1517702"/>
          </a:xfrm>
          <a:prstGeom prst="rect">
            <a:avLst/>
          </a:prstGeom>
          <a:noFill/>
        </p:spPr>
      </p:pic>
      <p:pic>
        <p:nvPicPr>
          <p:cNvPr id="1029" name="Picture 5" descr="C:\Documents and Settings\ОТ\Рабочий стол\презентация стоматологии\821_dshi2_big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42844" y="1857364"/>
            <a:ext cx="2071702" cy="1553776"/>
          </a:xfrm>
          <a:prstGeom prst="rect">
            <a:avLst/>
          </a:prstGeom>
          <a:noFill/>
        </p:spPr>
      </p:pic>
      <p:pic>
        <p:nvPicPr>
          <p:cNvPr id="1030" name="Picture 6" descr="C:\Documents and Settings\ОТ\Рабочий стол\презентация стоматологии\dshi11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357422" y="1857364"/>
            <a:ext cx="2095515" cy="1571636"/>
          </a:xfrm>
          <a:prstGeom prst="rect">
            <a:avLst/>
          </a:prstGeom>
          <a:noFill/>
        </p:spPr>
      </p:pic>
      <p:pic>
        <p:nvPicPr>
          <p:cNvPr id="1031" name="Picture 7" descr="C:\Documents and Settings\ОТ\Рабочий стол\презентация стоматологии\dshi9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572000" y="1857364"/>
            <a:ext cx="2095515" cy="1571636"/>
          </a:xfrm>
          <a:prstGeom prst="rect">
            <a:avLst/>
          </a:prstGeom>
          <a:noFill/>
        </p:spPr>
      </p:pic>
      <p:pic>
        <p:nvPicPr>
          <p:cNvPr id="1032" name="Picture 8" descr="C:\Documents and Settings\ОТ\Рабочий стол\презентация стоматологии\dscn0181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572000" y="214290"/>
            <a:ext cx="2000264" cy="1500199"/>
          </a:xfrm>
          <a:prstGeom prst="rect">
            <a:avLst/>
          </a:prstGeom>
          <a:noFill/>
        </p:spPr>
      </p:pic>
      <p:pic>
        <p:nvPicPr>
          <p:cNvPr id="12" name="Picture 4" descr="C:\Documents and Settings\ОТ\Рабочий стол\презентация стоматологии\koryazhma09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14282" y="3500438"/>
            <a:ext cx="2000264" cy="1500197"/>
          </a:xfrm>
          <a:prstGeom prst="rect">
            <a:avLst/>
          </a:prstGeom>
          <a:noFill/>
        </p:spPr>
      </p:pic>
      <p:pic>
        <p:nvPicPr>
          <p:cNvPr id="13" name="Picture 5" descr="C:\Documents and Settings\ОТ\Рабочий стол\презентация стоматологии\sport19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2357422" y="3500438"/>
            <a:ext cx="2000264" cy="1500198"/>
          </a:xfrm>
          <a:prstGeom prst="rect">
            <a:avLst/>
          </a:prstGeom>
          <a:noFill/>
        </p:spPr>
      </p:pic>
      <p:pic>
        <p:nvPicPr>
          <p:cNvPr id="14" name="Picture 7" descr="C:\Documents and Settings\ОТ\Рабочий стол\презентация стоматологии\314.jpg"/>
          <p:cNvPicPr>
            <a:picLocks noChangeAspect="1" noChangeArrowheads="1"/>
          </p:cNvPicPr>
          <p:nvPr/>
        </p:nvPicPr>
        <p:blipFill>
          <a:blip r:embed="rId11" cstate="print"/>
          <a:srcRect r="6875" b="9421"/>
          <a:stretch>
            <a:fillRect/>
          </a:stretch>
        </p:blipFill>
        <p:spPr bwMode="auto">
          <a:xfrm>
            <a:off x="4500562" y="3500438"/>
            <a:ext cx="2302054" cy="1500198"/>
          </a:xfrm>
          <a:prstGeom prst="rect">
            <a:avLst/>
          </a:prstGeom>
          <a:noFill/>
        </p:spPr>
      </p:pic>
      <p:pic>
        <p:nvPicPr>
          <p:cNvPr id="1033" name="Picture 9" descr="C:\Documents and Settings\ОТ\Рабочий стол\презентация стоматологии\mb07_18.jp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6858016" y="5072074"/>
            <a:ext cx="2130151" cy="1643074"/>
          </a:xfrm>
          <a:prstGeom prst="rect">
            <a:avLst/>
          </a:prstGeom>
          <a:noFill/>
        </p:spPr>
      </p:pic>
      <p:pic>
        <p:nvPicPr>
          <p:cNvPr id="1035" name="Picture 11" descr="C:\Documents and Settings\ОТ\Рабочий стол\презентация стоматологии\sport2.jpg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2357422" y="5072074"/>
            <a:ext cx="2214578" cy="1660934"/>
          </a:xfrm>
          <a:prstGeom prst="rect">
            <a:avLst/>
          </a:prstGeom>
          <a:noFill/>
        </p:spPr>
      </p:pic>
      <p:pic>
        <p:nvPicPr>
          <p:cNvPr id="1036" name="Picture 12" descr="C:\Documents and Settings\ОТ\Рабочий стол\презентация стоматологии\sport14.jp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214282" y="5143511"/>
            <a:ext cx="2071702" cy="1553777"/>
          </a:xfrm>
          <a:prstGeom prst="rect">
            <a:avLst/>
          </a:prstGeom>
          <a:noFill/>
        </p:spPr>
      </p:pic>
      <p:pic>
        <p:nvPicPr>
          <p:cNvPr id="1037" name="Picture 13" descr="C:\Documents and Settings\ОТ\Рабочий стол\презентация стоматологии\photo_14791_3145295.jpg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4714876" y="5143512"/>
            <a:ext cx="2095488" cy="1571616"/>
          </a:xfrm>
          <a:prstGeom prst="rect">
            <a:avLst/>
          </a:prstGeom>
          <a:noFill/>
        </p:spPr>
      </p:pic>
      <p:pic>
        <p:nvPicPr>
          <p:cNvPr id="16" name="Рисунок 15" descr="800px-Обелиск_Славы_9_мая_2008_г._Коряжма.jpg"/>
          <p:cNvPicPr/>
          <p:nvPr/>
        </p:nvPicPr>
        <p:blipFill>
          <a:blip r:embed="rId16" cstate="print"/>
          <a:stretch>
            <a:fillRect/>
          </a:stretch>
        </p:blipFill>
        <p:spPr>
          <a:xfrm>
            <a:off x="2285984" y="214290"/>
            <a:ext cx="2143140" cy="1563008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</p:pic>
    </p:spTree>
  </p:cSld>
  <p:clrMapOvr>
    <a:masterClrMapping/>
  </p:clrMapOvr>
  <p:transition>
    <p:comb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948264" y="2492896"/>
            <a:ext cx="2195736" cy="4222252"/>
          </a:xfrm>
        </p:spPr>
        <p:txBody>
          <a:bodyPr anchor="ctr">
            <a:noAutofit/>
          </a:bodyPr>
          <a:lstStyle/>
          <a:p>
            <a:pPr indent="180000" algn="ctr"/>
            <a:r>
              <a:rPr lang="ru-RU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В городе имеется много кафе, ресторанов и других развлекательных учреждений.</a:t>
            </a:r>
            <a:br>
              <a:rPr lang="ru-RU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1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В сосновом бору находится база отдыха </a:t>
            </a:r>
            <a:br>
              <a:rPr lang="ru-RU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24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Ватса-парк</a:t>
            </a:r>
            <a:r>
              <a:rPr lang="ru-RU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» </a:t>
            </a:r>
            <a:endParaRPr lang="ru-RU" sz="24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C:\Documents and Settings\ОТ\Рабочий стол\презентация стоматологии\240px-Подсветка_торгового_комплекса_VIKONDA_(Коряжма)_в_августе_вечером_фото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00042"/>
            <a:ext cx="2428860" cy="1821646"/>
          </a:xfrm>
          <a:prstGeom prst="rect">
            <a:avLst/>
          </a:prstGeom>
          <a:noFill/>
        </p:spPr>
      </p:pic>
      <p:pic>
        <p:nvPicPr>
          <p:cNvPr id="2051" name="Picture 3" descr="C:\Documents and Settings\ОТ\Рабочий стол\презентация стоматологии\108755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071670" y="500042"/>
            <a:ext cx="2000264" cy="1818676"/>
          </a:xfrm>
          <a:prstGeom prst="rect">
            <a:avLst/>
          </a:prstGeom>
          <a:noFill/>
        </p:spPr>
      </p:pic>
      <p:pic>
        <p:nvPicPr>
          <p:cNvPr id="2052" name="Picture 4" descr="C:\Documents and Settings\ОТ\Рабочий стол\презентация стоматологии\p_O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071933" y="500041"/>
            <a:ext cx="2976143" cy="1857389"/>
          </a:xfrm>
          <a:prstGeom prst="rect">
            <a:avLst/>
          </a:prstGeom>
          <a:noFill/>
        </p:spPr>
      </p:pic>
      <p:pic>
        <p:nvPicPr>
          <p:cNvPr id="2053" name="Picture 5" descr="C:\Documents and Settings\ОТ\Рабочий стол\презентация стоматологии\97591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672192" y="500042"/>
            <a:ext cx="2471808" cy="1857388"/>
          </a:xfrm>
          <a:prstGeom prst="rect">
            <a:avLst/>
          </a:prstGeom>
          <a:noFill/>
        </p:spPr>
      </p:pic>
      <p:pic>
        <p:nvPicPr>
          <p:cNvPr id="7" name="Picture 3" descr="C:\Documents and Settings\ОТ\Рабочий стол\презентация стоматологии\Географическая структура базы отдыха Ватса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109764" y="2428868"/>
            <a:ext cx="2269409" cy="1936236"/>
          </a:xfrm>
          <a:prstGeom prst="rect">
            <a:avLst/>
          </a:prstGeom>
          <a:noFill/>
        </p:spPr>
      </p:pic>
      <p:pic>
        <p:nvPicPr>
          <p:cNvPr id="8" name="Picture 10" descr="C:\Documents and Settings\ОТ\Рабочий стол\презентация стоматологии\vatsa_2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357686" y="2428868"/>
            <a:ext cx="2293617" cy="2008244"/>
          </a:xfrm>
          <a:prstGeom prst="rect">
            <a:avLst/>
          </a:prstGeom>
          <a:noFill/>
        </p:spPr>
      </p:pic>
      <p:pic>
        <p:nvPicPr>
          <p:cNvPr id="2054" name="Picture 6" descr="C:\Documents and Settings\ОТ\Рабочий стол\презентация стоматологии\ватса 2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0" y="2420888"/>
            <a:ext cx="2109322" cy="2008244"/>
          </a:xfrm>
          <a:prstGeom prst="rect">
            <a:avLst/>
          </a:prstGeom>
          <a:noFill/>
        </p:spPr>
      </p:pic>
      <p:pic>
        <p:nvPicPr>
          <p:cNvPr id="2055" name="Picture 7" descr="C:\Documents and Settings\ОТ\Рабочий стол\презентация стоматологии\f0a7b41c46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3500430" y="4500546"/>
            <a:ext cx="3143272" cy="2357454"/>
          </a:xfrm>
          <a:prstGeom prst="rect">
            <a:avLst/>
          </a:prstGeom>
          <a:noFill/>
        </p:spPr>
      </p:pic>
      <p:pic>
        <p:nvPicPr>
          <p:cNvPr id="2056" name="Picture 8" descr="C:\Documents and Settings\ОТ\Рабочий стол\презентация стоматологии\IMG_6492-l.JP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0" y="4500570"/>
            <a:ext cx="3541678" cy="2357430"/>
          </a:xfrm>
          <a:prstGeom prst="rect">
            <a:avLst/>
          </a:prstGeom>
          <a:noFill/>
        </p:spPr>
      </p:pic>
    </p:spTree>
  </p:cSld>
  <p:clrMapOvr>
    <a:masterClrMapping/>
  </p:clrMapOvr>
  <p:transition>
    <p:comb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14678" y="857232"/>
            <a:ext cx="5929322" cy="5857916"/>
          </a:xfrm>
        </p:spPr>
        <p:txBody>
          <a:bodyPr anchor="t">
            <a:noAutofit/>
          </a:bodyPr>
          <a:lstStyle/>
          <a:p>
            <a:pPr indent="180000" algn="ctr"/>
            <a:r>
              <a:rPr lang="ru-RU" sz="17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В поликлинике </a:t>
            </a:r>
            <a:r>
              <a:rPr lang="ru-RU" sz="17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два отделения</a:t>
            </a:r>
            <a:r>
              <a:rPr lang="ru-RU" sz="17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: терапевтическое, ортопедическое и кабинет для оказания платной стоматологической помощи. </a:t>
            </a:r>
            <a:r>
              <a:rPr lang="ru-RU" sz="17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7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7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Терапевтическое отделение </a:t>
            </a:r>
            <a:r>
              <a:rPr lang="ru-RU" sz="17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включает в себя: терапевтический, детский, хирургический, а также физиотерапевтический</a:t>
            </a:r>
            <a:r>
              <a:rPr lang="ru-RU" sz="1700" b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700" b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рентгенологический и </a:t>
            </a:r>
            <a:r>
              <a:rPr lang="ru-RU" sz="17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стерилизационный кабинеты. </a:t>
            </a:r>
            <a:r>
              <a:rPr lang="ru-RU" sz="17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7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7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Ортопедическое отделение </a:t>
            </a:r>
            <a:r>
              <a:rPr lang="ru-RU" sz="17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состоит из просторного кабинета ортопедической стоматологии с зуботехнической лабораторией, в которой имеются помещение для работы зубных техников: </a:t>
            </a:r>
            <a:r>
              <a:rPr lang="ru-RU" sz="17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паечная</a:t>
            </a:r>
            <a:r>
              <a:rPr lang="ru-RU" sz="17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, полировочная, </a:t>
            </a:r>
            <a:r>
              <a:rPr lang="ru-RU" sz="17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гипсовочная</a:t>
            </a:r>
            <a:r>
              <a:rPr lang="ru-RU" sz="17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7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полимеризационная</a:t>
            </a:r>
            <a:r>
              <a:rPr lang="ru-RU" sz="17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, литейная.</a:t>
            </a:r>
            <a:br>
              <a:rPr lang="ru-RU" sz="17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7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Отделения оснащены современным стоматологическим оборудованием.</a:t>
            </a:r>
            <a:br>
              <a:rPr lang="ru-RU" sz="17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7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7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7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Государственное автономное учреждение здравоохранения Архангельской области «Коряжемская стоматологическая поликлиника» нуждается в специалистах с высшим медицинским образованием:</a:t>
            </a:r>
            <a:br>
              <a:rPr lang="ru-RU" sz="17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7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17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врач-</a:t>
            </a:r>
            <a:r>
              <a:rPr lang="ru-RU" sz="17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ортодонт</a:t>
            </a:r>
            <a:r>
              <a:rPr lang="ru-RU" sz="17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7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– 1 </a:t>
            </a:r>
            <a:br>
              <a:rPr lang="ru-RU" sz="17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7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 врач-стоматолог – 1</a:t>
            </a:r>
            <a:br>
              <a:rPr lang="ru-RU" sz="17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7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17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врач-стоматолог-ортопед </a:t>
            </a:r>
            <a:r>
              <a:rPr lang="ru-RU" sz="17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– 1 </a:t>
            </a:r>
            <a:endParaRPr lang="ru-RU" sz="1700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 descr="D:\фото работа\В администрацию на сайт\3 Главный врач Коцюба Е.Н.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714356"/>
            <a:ext cx="3143240" cy="2357502"/>
          </a:xfrm>
          <a:prstGeom prst="rect">
            <a:avLst/>
          </a:prstGeom>
          <a:noFill/>
        </p:spPr>
      </p:pic>
      <p:pic>
        <p:nvPicPr>
          <p:cNvPr id="4100" name="Picture 4" descr="D:\фото работа\Работа 2014\2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4714881"/>
            <a:ext cx="3214678" cy="2143119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0" y="3071810"/>
            <a:ext cx="30718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Главный врач – Коцюба Елена Николаевна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0" y="4071942"/>
            <a:ext cx="32146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Кабинет платной стоматологической помощи</a:t>
            </a:r>
            <a:endParaRPr lang="ru-RU" dirty="0"/>
          </a:p>
        </p:txBody>
      </p:sp>
    </p:spTree>
  </p:cSld>
  <p:clrMapOvr>
    <a:masterClrMapping/>
  </p:clrMapOvr>
  <p:transition>
    <p:comb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D:\Мои документы\фото\P924040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07904" y="4547597"/>
            <a:ext cx="1732802" cy="2310403"/>
          </a:xfrm>
          <a:prstGeom prst="rect">
            <a:avLst/>
          </a:prstGeom>
          <a:noFill/>
        </p:spPr>
      </p:pic>
      <p:sp>
        <p:nvSpPr>
          <p:cNvPr id="24" name="Прямоугольник 23"/>
          <p:cNvSpPr/>
          <p:nvPr/>
        </p:nvSpPr>
        <p:spPr>
          <a:xfrm>
            <a:off x="6228184" y="4005064"/>
            <a:ext cx="268913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ПЛАТНЫЙ  КАБИНЕТ</a:t>
            </a:r>
            <a:endParaRPr lang="ru-RU" b="1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1" name="Picture 3" descr="D:\Мои документы\фото\Работа 2014\2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08104" y="4434069"/>
            <a:ext cx="3635896" cy="2423931"/>
          </a:xfrm>
          <a:prstGeom prst="rect">
            <a:avLst/>
          </a:prstGeom>
          <a:noFill/>
        </p:spPr>
      </p:pic>
      <p:sp>
        <p:nvSpPr>
          <p:cNvPr id="25" name="Прямоугольник 24"/>
          <p:cNvSpPr/>
          <p:nvPr/>
        </p:nvSpPr>
        <p:spPr>
          <a:xfrm>
            <a:off x="0" y="908721"/>
            <a:ext cx="3491879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b="1" cap="none" spc="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ТЕРАПЕВТИЧЕСКИЙ КАБИНЕТ</a:t>
            </a:r>
            <a:endParaRPr lang="ru-RU" b="1" cap="none" spc="0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5831632" y="908720"/>
            <a:ext cx="331236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ХИРУРГИЧЕСКИЙ КАБИНЕТ</a:t>
            </a:r>
            <a:endParaRPr lang="ru-RU" b="1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8" name="Picture 2" descr="D:\Мои документы\фото\Работа 2014\3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4434069"/>
            <a:ext cx="3635896" cy="2423931"/>
          </a:xfrm>
          <a:prstGeom prst="rect">
            <a:avLst/>
          </a:prstGeom>
          <a:noFill/>
        </p:spPr>
      </p:pic>
      <p:pic>
        <p:nvPicPr>
          <p:cNvPr id="29" name="Рисунок 28" descr="25 Хирургический кабинет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879637" y="1556792"/>
            <a:ext cx="3264363" cy="2448272"/>
          </a:xfrm>
          <a:prstGeom prst="rect">
            <a:avLst/>
          </a:prstGeom>
        </p:spPr>
      </p:pic>
      <p:pic>
        <p:nvPicPr>
          <p:cNvPr id="30" name="Рисунок 29" descr="14 Платный кабинет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0" y="1556792"/>
            <a:ext cx="3643339" cy="2357454"/>
          </a:xfrm>
          <a:prstGeom prst="rect">
            <a:avLst/>
          </a:prstGeom>
        </p:spPr>
      </p:pic>
      <p:sp>
        <p:nvSpPr>
          <p:cNvPr id="27" name="Прямоугольник 26"/>
          <p:cNvSpPr/>
          <p:nvPr/>
        </p:nvSpPr>
        <p:spPr>
          <a:xfrm>
            <a:off x="467544" y="3861048"/>
            <a:ext cx="255275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ОРТОПЕДИЧЕСКОЕ </a:t>
            </a:r>
          </a:p>
          <a:p>
            <a:pPr algn="ctr"/>
            <a:r>
              <a:rPr lang="ru-RU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ОТДЕЛЕНИЕ</a:t>
            </a:r>
            <a:endParaRPr lang="ru-RU" b="1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3275856" y="404664"/>
            <a:ext cx="266932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ДЕТСКИЙ   КАБИНЕТ</a:t>
            </a:r>
            <a:endParaRPr lang="ru-RU" b="1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7" name="Picture 2" descr="D:\Мои документы\фото\03.12.2012г\IMG_0539.jpg"/>
          <p:cNvPicPr>
            <a:picLocks noGrp="1" noChangeAspect="1" noChangeArrowheads="1"/>
          </p:cNvPicPr>
          <p:nvPr>
            <p:ph idx="1"/>
          </p:nvPr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347864" y="692696"/>
            <a:ext cx="2530755" cy="3796133"/>
          </a:xfrm>
          <a:prstGeom prst="rect">
            <a:avLst/>
          </a:prstGeom>
          <a:noFill/>
        </p:spPr>
      </p:pic>
      <p:sp>
        <p:nvSpPr>
          <p:cNvPr id="32" name="Прямоугольник 31"/>
          <p:cNvSpPr/>
          <p:nvPr/>
        </p:nvSpPr>
        <p:spPr>
          <a:xfrm>
            <a:off x="3339464" y="4581128"/>
            <a:ext cx="256192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РЕНТГЕН  КАБИНЕТ</a:t>
            </a:r>
            <a:endParaRPr lang="ru-RU" b="1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71480"/>
          </a:xfrm>
          <a:ln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pPr algn="ctr"/>
            <a:r>
              <a:rPr lang="ru-RU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Социальные гарантии</a:t>
            </a:r>
            <a:endParaRPr lang="ru-RU" sz="5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571480"/>
            <a:ext cx="9144000" cy="6286520"/>
          </a:xfrm>
        </p:spPr>
        <p:txBody>
          <a:bodyPr>
            <a:noAutofit/>
          </a:bodyPr>
          <a:lstStyle/>
          <a:p>
            <a:pPr algn="just">
              <a:spcBef>
                <a:spcPts val="0"/>
              </a:spcBef>
              <a:buNone/>
            </a:pPr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Молодым специалистам предоставляются дополнительные меры социальной поддержки в виде:</a:t>
            </a:r>
          </a:p>
          <a:p>
            <a:pPr>
              <a:spcBef>
                <a:spcPts val="0"/>
              </a:spcBef>
              <a:buFont typeface="Wingdings" pitchFamily="2" charset="2"/>
              <a:buChar char="Ø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Иногородним предоставляется жилое помещение</a:t>
            </a:r>
          </a:p>
          <a:p>
            <a:pPr>
              <a:spcBef>
                <a:spcPts val="0"/>
              </a:spcBef>
              <a:buFont typeface="Wingdings" pitchFamily="2" charset="2"/>
              <a:buChar char="Ø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доплата молодому специалисту к заработной плате.</a:t>
            </a:r>
          </a:p>
          <a:p>
            <a:pPr>
              <a:spcBef>
                <a:spcPts val="0"/>
              </a:spcBef>
              <a:buFont typeface="Wingdings" pitchFamily="2" charset="2"/>
              <a:buChar char="Ø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средняя заработная плата молодого  врача – стоматолога  - 60 000 руб.</a:t>
            </a:r>
          </a:p>
          <a:p>
            <a:pPr>
              <a:spcBef>
                <a:spcPts val="0"/>
              </a:spcBef>
              <a:buNone/>
            </a:pPr>
            <a:endParaRPr lang="ru-RU" sz="20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ts val="0"/>
              </a:spcBef>
              <a:buNone/>
            </a:pPr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Выделяются средства на:</a:t>
            </a:r>
          </a:p>
          <a:p>
            <a:pPr>
              <a:spcBef>
                <a:spcPts val="0"/>
              </a:spcBef>
              <a:buFont typeface="Wingdings" pitchFamily="2" charset="2"/>
              <a:buChar char="Ø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дополнительно два оплачиваемых дня к основному отпуску за работу без больничных листов в году за который предоставляется отпуск;</a:t>
            </a:r>
          </a:p>
          <a:p>
            <a:pPr>
              <a:spcBef>
                <a:spcPts val="0"/>
              </a:spcBef>
              <a:buFont typeface="Wingdings" pitchFamily="2" charset="2"/>
              <a:buChar char="Ø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новогодние подарки детям работников в возрасте до 14 лет (включительно).</a:t>
            </a:r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ts val="0"/>
              </a:spcBef>
              <a:buNone/>
            </a:pPr>
            <a:endParaRPr lang="ru-RU" sz="20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ts val="0"/>
              </a:spcBef>
              <a:buNone/>
            </a:pPr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Оказывается материальная помощь: </a:t>
            </a:r>
          </a:p>
          <a:p>
            <a:pPr lvl="0">
              <a:spcBef>
                <a:spcPts val="0"/>
              </a:spcBef>
              <a:buFont typeface="Wingdings" pitchFamily="2" charset="2"/>
              <a:buChar char="Ø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родителям первоклассников;</a:t>
            </a:r>
          </a:p>
          <a:p>
            <a:pPr lvl="0">
              <a:spcBef>
                <a:spcPts val="0"/>
              </a:spcBef>
              <a:buFont typeface="Wingdings" pitchFamily="2" charset="2"/>
              <a:buChar char="Ø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 связи с регистрацией брака;</a:t>
            </a:r>
          </a:p>
          <a:p>
            <a:pPr lvl="0">
              <a:spcBef>
                <a:spcPts val="0"/>
              </a:spcBef>
              <a:buFont typeface="Wingdings" pitchFamily="2" charset="2"/>
              <a:buChar char="Ø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при рождении ребенка одному из родителей, работающему в организации;</a:t>
            </a:r>
          </a:p>
          <a:p>
            <a:pPr>
              <a:spcBef>
                <a:spcPts val="0"/>
              </a:spcBef>
              <a:buFont typeface="Wingdings" pitchFamily="2" charset="2"/>
              <a:buChar char="Ø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 целях оздоровления работников поликлиники производится выплата материальной помощи в размере стоимости 12 посещений  бассейна или тренажерного зала в спорткомплексе «Олимп».</a:t>
            </a:r>
          </a:p>
        </p:txBody>
      </p:sp>
    </p:spTree>
  </p:cSld>
  <p:clrMapOvr>
    <a:masterClrMapping/>
  </p:clrMapOvr>
  <p:transition>
    <p:checker dir="vert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mybloginfo.ru/uploads/posts/2013-12/1388028080_dental.gif"/>
          <p:cNvPicPr>
            <a:picLocks noChangeAspect="1" noChangeArrowheads="1"/>
          </p:cNvPicPr>
          <p:nvPr/>
        </p:nvPicPr>
        <p:blipFill>
          <a:blip r:embed="rId2" cstate="print"/>
          <a:srcRect r="7813" b="8482"/>
          <a:stretch>
            <a:fillRect/>
          </a:stretch>
        </p:blipFill>
        <p:spPr bwMode="auto">
          <a:xfrm>
            <a:off x="1619672" y="2348880"/>
            <a:ext cx="4248471" cy="4176464"/>
          </a:xfrm>
          <a:prstGeom prst="rect">
            <a:avLst/>
          </a:prstGeom>
          <a:noFill/>
        </p:spPr>
      </p:pic>
      <p:pic>
        <p:nvPicPr>
          <p:cNvPr id="1028" name="Picture 4" descr="http://player.myshared.ru/1105319/data/images/img9.jpg"/>
          <p:cNvPicPr>
            <a:picLocks noChangeAspect="1" noChangeArrowheads="1"/>
          </p:cNvPicPr>
          <p:nvPr/>
        </p:nvPicPr>
        <p:blipFill>
          <a:blip r:embed="rId3" cstate="print"/>
          <a:srcRect t="16662" r="4451" b="52539"/>
          <a:stretch>
            <a:fillRect/>
          </a:stretch>
        </p:blipFill>
        <p:spPr bwMode="auto">
          <a:xfrm>
            <a:off x="971600" y="764704"/>
            <a:ext cx="6552728" cy="1584176"/>
          </a:xfrm>
          <a:prstGeom prst="rect">
            <a:avLst/>
          </a:prstGeom>
          <a:noFill/>
        </p:spPr>
      </p:pic>
      <p:sp>
        <p:nvSpPr>
          <p:cNvPr id="13" name="Прямоугольник 12"/>
          <p:cNvSpPr/>
          <p:nvPr/>
        </p:nvSpPr>
        <p:spPr>
          <a:xfrm>
            <a:off x="5796136" y="5445224"/>
            <a:ext cx="291581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наш адрес:</a:t>
            </a:r>
          </a:p>
          <a:p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Архангельская область, г.Коряжма, пр.Ленина, 43А.</a:t>
            </a:r>
            <a:endParaRPr lang="ru-RU" dirty="0"/>
          </a:p>
        </p:txBody>
      </p:sp>
    </p:spTree>
  </p:cSld>
  <p:clrMapOvr>
    <a:masterClrMapping/>
  </p:clrMapOvr>
  <p:transition>
    <p:push/>
  </p:transition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2471</TotalTime>
  <Words>301</Words>
  <Application>Microsoft Office PowerPoint</Application>
  <PresentationFormat>Экран (4:3)</PresentationFormat>
  <Paragraphs>54</Paragraphs>
  <Slides>8</Slides>
  <Notes>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Поток</vt:lpstr>
      <vt:lpstr>Презентация PowerPoint</vt:lpstr>
      <vt:lpstr>Презентация PowerPoint</vt:lpstr>
      <vt:lpstr>Градообразующим предприятием в г.Коряжме  является целлюлозно-бумажный комбинат ОАО "Группа "Илим». В городе имеется  7 муниципальных общеобразовательных средних школ, 17 дошкольных образовательных учреждений, школа искусств , спорткомплекс и стадион </vt:lpstr>
      <vt:lpstr>В городе имеется много кафе, ресторанов и других развлекательных учреждений.   В сосновом бору находится база отдыха  «Ватса-парк» </vt:lpstr>
      <vt:lpstr>В поликлинике два отделения: терапевтическое, ортопедическое и кабинет для оказания платной стоматологической помощи.  Терапевтическое отделение включает в себя: терапевтический, детский, хирургический, а также физиотерапевтический, рентгенологический и стерилизационный кабинеты.  Ортопедическое отделение состоит из просторного кабинета ортопедической стоматологии с зуботехнической лабораторией, в которой имеются помещение для работы зубных техников: паечная, полировочная, гипсовочная, полимеризационная, литейная. Отделения оснащены современным стоматологическим оборудованием.  Государственное автономное учреждение здравоохранения Архангельской области «Коряжемская стоматологическая поликлиника» нуждается в специалистах с высшим медицинским образованием: - врач-ортодонт – 1  - врач-стоматолог – 1 - врач-стоматолог-ортопед – 1 </vt:lpstr>
      <vt:lpstr>Презентация PowerPoint</vt:lpstr>
      <vt:lpstr>Социальные гарантии</vt:lpstr>
      <vt:lpstr>Презентация PowerPoint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Последний звонок</dc:title>
  <dc:creator>Admin</dc:creator>
  <cp:lastModifiedBy>nastu</cp:lastModifiedBy>
  <cp:revision>226</cp:revision>
  <dcterms:created xsi:type="dcterms:W3CDTF">2011-05-14T06:07:28Z</dcterms:created>
  <dcterms:modified xsi:type="dcterms:W3CDTF">2018-11-29T13:39:36Z</dcterms:modified>
</cp:coreProperties>
</file>